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65" r:id="rId3"/>
    <p:sldId id="264" r:id="rId4"/>
    <p:sldId id="256" r:id="rId5"/>
    <p:sldId id="263" r:id="rId6"/>
    <p:sldId id="262" r:id="rId7"/>
    <p:sldId id="257" r:id="rId8"/>
    <p:sldId id="261" r:id="rId9"/>
    <p:sldId id="259" r:id="rId10"/>
  </p:sldIdLst>
  <p:sldSz cx="18288000" cy="10287000"/>
  <p:notesSz cx="6858000" cy="9144000"/>
  <p:embeddedFontLst>
    <p:embeddedFont>
      <p:font typeface="Ara Hamah AlThawra" panose="020B0604020202020204" charset="-78"/>
      <p:regular r:id="rId11"/>
    </p:embeddedFont>
    <p:embeddedFont>
      <p:font typeface="Poppins Medium" panose="00000600000000000000" pitchFamily="2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82" autoAdjust="0"/>
    <p:restoredTop sz="94622" autoAdjust="0"/>
  </p:normalViewPr>
  <p:slideViewPr>
    <p:cSldViewPr>
      <p:cViewPr varScale="1">
        <p:scale>
          <a:sx n="58" d="100"/>
          <a:sy n="58" d="100"/>
        </p:scale>
        <p:origin x="6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5" Type="http://schemas.openxmlformats.org/officeDocument/2006/relationships/image" Target="../media/image4.png"/><Relationship Id="rId2" Type="http://schemas.openxmlformats.org/officeDocument/2006/relationships/image" Target="../media/image5.jpg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24" Type="http://schemas.openxmlformats.org/officeDocument/2006/relationships/image" Target="../media/image27.sv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Relationship Id="rId22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C0ACD8-BAB3-436B-A5AE-1BD2A1FDD016}"/>
              </a:ext>
            </a:extLst>
          </p:cNvPr>
          <p:cNvSpPr txBox="1"/>
          <p:nvPr/>
        </p:nvSpPr>
        <p:spPr>
          <a:xfrm>
            <a:off x="1676400" y="4152900"/>
            <a:ext cx="1470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29LT Azer Thin" panose="00000400000000000000" pitchFamily="50" charset="-78"/>
                <a:cs typeface="29LT Azer Thin" panose="00000400000000000000" pitchFamily="50" charset="-78"/>
              </a:rPr>
              <a:t>Development of</a:t>
            </a:r>
            <a:endParaRPr lang="fa-IR" sz="6600" dirty="0">
              <a:solidFill>
                <a:schemeClr val="tx1">
                  <a:lumMod val="85000"/>
                  <a:lumOff val="15000"/>
                </a:schemeClr>
              </a:solidFill>
              <a:latin typeface="29LT Azer Thin" panose="00000400000000000000" pitchFamily="50" charset="-78"/>
              <a:cs typeface="29LT Azer Thin" panose="00000400000000000000" pitchFamily="50" charset="-78"/>
            </a:endParaRPr>
          </a:p>
          <a:p>
            <a:pPr algn="ctr"/>
            <a:r>
              <a:rPr lang="en-US" sz="9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Sustainable Business Model</a:t>
            </a:r>
          </a:p>
        </p:txBody>
      </p:sp>
      <p:pic>
        <p:nvPicPr>
          <p:cNvPr id="4" name="Picture 3" descr="A logo with a sphere and rings&#10;&#10;AI-generated content may be incorrect.">
            <a:extLst>
              <a:ext uri="{FF2B5EF4-FFF2-40B4-BE49-F238E27FC236}">
                <a16:creationId xmlns:a16="http://schemas.microsoft.com/office/drawing/2014/main" id="{1BC5A061-465A-8435-094E-C31B11381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1"/>
            <a:ext cx="3124199" cy="28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9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9145FD-28B5-D844-6D34-D9DAE29B8859}"/>
              </a:ext>
            </a:extLst>
          </p:cNvPr>
          <p:cNvSpPr txBox="1"/>
          <p:nvPr/>
        </p:nvSpPr>
        <p:spPr>
          <a:xfrm>
            <a:off x="1600200" y="723900"/>
            <a:ext cx="14706600" cy="8217634"/>
          </a:xfrm>
          <a:prstGeom prst="rect">
            <a:avLst/>
          </a:prstGeom>
          <a:noFill/>
          <a:ln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Ara Hamah AlThawra" panose="00000500000000000000" pitchFamily="2" charset="-78"/>
                <a:cs typeface="Ara Hamah AlThawra" panose="00000500000000000000" pitchFamily="2" charset="-78"/>
              </a:rPr>
              <a:t>Introduction</a:t>
            </a:r>
          </a:p>
          <a:p>
            <a:pPr algn="ctr"/>
            <a:endParaRPr lang="en-US" sz="4000" dirty="0"/>
          </a:p>
          <a:p>
            <a:pPr algn="just"/>
            <a:r>
              <a:rPr lang="en-US" sz="2800" dirty="0">
                <a:cs typeface="29LT Zarid Sans" panose="00000500000000000000" pitchFamily="50" charset="-78"/>
              </a:rPr>
              <a:t>The International Student Olympiad in Nanotechnology is a prestigious competition designed to foster scientific talent and innovation among students. This event consists of two main phases:</a:t>
            </a:r>
          </a:p>
          <a:p>
            <a:pPr algn="just"/>
            <a:r>
              <a:rPr lang="en-US" sz="2800" dirty="0">
                <a:cs typeface="29LT Zarid Sans" panose="00000500000000000000" pitchFamily="50" charset="-78"/>
              </a:rPr>
              <a:t>A multiple-choice exam to assess foundational knowledge in nanotechnology.</a:t>
            </a:r>
          </a:p>
          <a:p>
            <a:pPr algn="justLow"/>
            <a:r>
              <a:rPr lang="en-US" sz="2800" dirty="0">
                <a:cs typeface="29LT Zarid Sans" panose="00000500000000000000" pitchFamily="50" charset="-78"/>
              </a:rPr>
              <a:t>The second phase, which focuses on completing a </a:t>
            </a:r>
            <a:r>
              <a:rPr lang="en-US" sz="2800" b="1" dirty="0">
                <a:cs typeface="29LT Zarid Sans" panose="00000500000000000000" pitchFamily="50" charset="-78"/>
              </a:rPr>
              <a:t>Sustainable Business Model Canvas</a:t>
            </a:r>
            <a:r>
              <a:rPr lang="en-US" sz="2800" dirty="0">
                <a:cs typeface="29LT Zarid Sans" panose="00000500000000000000" pitchFamily="50" charset="-78"/>
              </a:rPr>
              <a:t>.</a:t>
            </a:r>
          </a:p>
          <a:p>
            <a:pPr algn="justLow"/>
            <a:r>
              <a:rPr lang="en-US" sz="2800" dirty="0">
                <a:cs typeface="29LT Zarid Sans" panose="00000500000000000000" pitchFamily="50" charset="-78"/>
              </a:rPr>
              <a:t>This presentation introduces you to the second phase of the Olympiad. You will learn about the structure of the business model canvas and explore a sample of how to complete it effectively.</a:t>
            </a:r>
          </a:p>
          <a:p>
            <a:pPr algn="justLow"/>
            <a:r>
              <a:rPr lang="en-US" sz="2800" dirty="0">
                <a:cs typeface="29LT Zarid Sans" panose="00000500000000000000" pitchFamily="50" charset="-78"/>
              </a:rPr>
              <a:t>It is important to note that this section carries significant weight in the final evaluation—</a:t>
            </a:r>
            <a:r>
              <a:rPr lang="en-US" sz="2800" b="1" dirty="0">
                <a:cs typeface="29LT Zarid Sans" panose="00000500000000000000" pitchFamily="50" charset="-78"/>
              </a:rPr>
              <a:t>30 out of 100 points</a:t>
            </a:r>
            <a:r>
              <a:rPr lang="en-US" sz="2800" dirty="0">
                <a:cs typeface="29LT Zarid Sans" panose="00000500000000000000" pitchFamily="50" charset="-78"/>
              </a:rPr>
              <a:t>—and is assessed based on four key criteria:</a:t>
            </a:r>
          </a:p>
          <a:p>
            <a:pPr algn="justLow"/>
            <a:endParaRPr lang="en-US" sz="2800" dirty="0">
              <a:cs typeface="29LT Zarid Sans" panose="00000500000000000000" pitchFamily="50" charset="-78"/>
            </a:endParaRPr>
          </a:p>
          <a:p>
            <a:pPr algn="just"/>
            <a:r>
              <a:rPr lang="en-US" sz="2800" dirty="0">
                <a:cs typeface="29LT Zarid Sans" panose="00000500000000000000" pitchFamily="50" charset="-78"/>
              </a:rPr>
              <a:t> </a:t>
            </a:r>
            <a:r>
              <a:rPr lang="en-US" sz="2800" b="1" dirty="0">
                <a:cs typeface="29LT Zarid Sans" panose="00000500000000000000" pitchFamily="50" charset="-78"/>
              </a:rPr>
              <a:t>* Scientific accuracy</a:t>
            </a:r>
          </a:p>
          <a:p>
            <a:pPr algn="just"/>
            <a:r>
              <a:rPr lang="en-US" sz="2800" b="1" dirty="0">
                <a:cs typeface="29LT Zarid Sans" panose="00000500000000000000" pitchFamily="50" charset="-78"/>
              </a:rPr>
              <a:t> * Creativity and innovation</a:t>
            </a:r>
          </a:p>
          <a:p>
            <a:pPr algn="just"/>
            <a:r>
              <a:rPr lang="en-US" sz="2800" b="1" dirty="0">
                <a:cs typeface="29LT Zarid Sans" panose="00000500000000000000" pitchFamily="50" charset="-78"/>
              </a:rPr>
              <a:t> * Content development</a:t>
            </a:r>
          </a:p>
          <a:p>
            <a:pPr algn="just"/>
            <a:r>
              <a:rPr lang="en-US" sz="2800" b="1" dirty="0">
                <a:cs typeface="29LT Zarid Sans" panose="00000500000000000000" pitchFamily="50" charset="-78"/>
              </a:rPr>
              <a:t> * Presentation quality and completeness of the canvas</a:t>
            </a:r>
          </a:p>
          <a:p>
            <a:pPr algn="just"/>
            <a:endParaRPr lang="en-US" sz="2800" b="1" dirty="0">
              <a:cs typeface="29LT Zarid Sans" panose="00000500000000000000" pitchFamily="50" charset="-78"/>
            </a:endParaRPr>
          </a:p>
          <a:p>
            <a:pPr algn="just"/>
            <a:r>
              <a:rPr lang="en-US" sz="2800" dirty="0">
                <a:cs typeface="29LT Zarid Sans" panose="00000500000000000000" pitchFamily="50" charset="-78"/>
              </a:rPr>
              <a:t>A thorough and well-crafted submission in this phase can greatly enhance your overall score and showcase your ability to apply scientific knowledge in a practical and innovative context.</a:t>
            </a:r>
          </a:p>
        </p:txBody>
      </p:sp>
      <p:pic>
        <p:nvPicPr>
          <p:cNvPr id="5" name="Picture 4" descr="A logo with a sphere and rings&#10;&#10;AI-generated content may be incorrect.">
            <a:extLst>
              <a:ext uri="{FF2B5EF4-FFF2-40B4-BE49-F238E27FC236}">
                <a16:creationId xmlns:a16="http://schemas.microsoft.com/office/drawing/2014/main" id="{678A37F4-34C2-019C-D849-001E2B755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2" y="419100"/>
            <a:ext cx="1676400" cy="15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5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590764" y="203830"/>
            <a:ext cx="15099411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a Hamah AlThawra" panose="00000500000000000000" pitchFamily="2" charset="-78"/>
                <a:cs typeface="Ara Hamah AlThawra" panose="00000500000000000000" pitchFamily="2" charset="-78"/>
              </a:rPr>
              <a:t>Sustainable Business Model Canvas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1066801" y="2283421"/>
            <a:ext cx="18723068" cy="7091717"/>
            <a:chOff x="-2189155" y="191132"/>
            <a:chExt cx="24964091" cy="9455622"/>
          </a:xfrm>
        </p:grpSpPr>
        <p:grpSp>
          <p:nvGrpSpPr>
            <p:cNvPr id="7" name="Group 7"/>
            <p:cNvGrpSpPr/>
            <p:nvPr/>
          </p:nvGrpSpPr>
          <p:grpSpPr>
            <a:xfrm>
              <a:off x="-2189155" y="6316768"/>
              <a:ext cx="101599" cy="60958"/>
              <a:chOff x="-431953" y="0"/>
              <a:chExt cx="20047" cy="12028"/>
            </a:xfrm>
          </p:grpSpPr>
          <p:sp>
            <p:nvSpPr>
              <p:cNvPr id="8" name="Freeform 8"/>
              <p:cNvSpPr/>
              <p:nvPr/>
            </p:nvSpPr>
            <p:spPr>
              <a:xfrm flipH="1">
                <a:off x="-431953" y="0"/>
                <a:ext cx="20047" cy="12028"/>
              </a:xfrm>
              <a:custGeom>
                <a:avLst/>
                <a:gdLst/>
                <a:ahLst/>
                <a:cxnLst/>
                <a:rect l="l" t="t" r="r" b="b"/>
                <a:pathLst>
                  <a:path w="2198521" h="391638">
                    <a:moveTo>
                      <a:pt x="0" y="0"/>
                    </a:moveTo>
                    <a:lnTo>
                      <a:pt x="2198521" y="0"/>
                    </a:lnTo>
                    <a:lnTo>
                      <a:pt x="2198521" y="391638"/>
                    </a:lnTo>
                    <a:lnTo>
                      <a:pt x="0" y="39163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9703083" y="191132"/>
              <a:ext cx="2966232" cy="4787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VALUE PROPOSITION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3966845" y="276251"/>
              <a:ext cx="3856200" cy="440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CUSTOMER RELATIONSHIPS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8949623" y="209343"/>
              <a:ext cx="3825313" cy="440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CUSTOMER SEGMENTS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153167" y="3487517"/>
              <a:ext cx="3296116" cy="440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KEY RESSOURCES 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4108889" y="3581288"/>
              <a:ext cx="3440201" cy="440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CHANNELS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442453" y="6516733"/>
              <a:ext cx="4325080" cy="440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COST STRUCTURE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1946349" y="6450586"/>
              <a:ext cx="4114709" cy="440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REVENUE STREAMS</a:t>
              </a:r>
            </a:p>
          </p:txBody>
        </p:sp>
        <p:sp>
          <p:nvSpPr>
            <p:cNvPr id="36" name="Freeform 36"/>
            <p:cNvSpPr/>
            <p:nvPr/>
          </p:nvSpPr>
          <p:spPr>
            <a:xfrm>
              <a:off x="3089856" y="386273"/>
              <a:ext cx="978473" cy="660540"/>
            </a:xfrm>
            <a:custGeom>
              <a:avLst/>
              <a:gdLst/>
              <a:ahLst/>
              <a:cxnLst/>
              <a:rect l="l" t="t" r="r" b="b"/>
              <a:pathLst>
                <a:path w="1303290" h="829218">
                  <a:moveTo>
                    <a:pt x="0" y="0"/>
                  </a:moveTo>
                  <a:lnTo>
                    <a:pt x="1303290" y="0"/>
                  </a:lnTo>
                  <a:lnTo>
                    <a:pt x="1303290" y="829218"/>
                  </a:lnTo>
                  <a:lnTo>
                    <a:pt x="0" y="8292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7980819" y="219309"/>
              <a:ext cx="613669" cy="609835"/>
            </a:xfrm>
            <a:custGeom>
              <a:avLst/>
              <a:gdLst/>
              <a:ahLst/>
              <a:cxnLst/>
              <a:rect l="l" t="t" r="r" b="b"/>
              <a:pathLst>
                <a:path w="849547" h="844238">
                  <a:moveTo>
                    <a:pt x="0" y="0"/>
                  </a:moveTo>
                  <a:lnTo>
                    <a:pt x="849548" y="0"/>
                  </a:lnTo>
                  <a:lnTo>
                    <a:pt x="849548" y="844238"/>
                  </a:lnTo>
                  <a:lnTo>
                    <a:pt x="0" y="84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2438984" y="253738"/>
              <a:ext cx="720904" cy="671341"/>
            </a:xfrm>
            <a:custGeom>
              <a:avLst/>
              <a:gdLst/>
              <a:ahLst/>
              <a:cxnLst/>
              <a:rect l="l" t="t" r="r" b="b"/>
              <a:pathLst>
                <a:path w="876027" h="815800">
                  <a:moveTo>
                    <a:pt x="0" y="0"/>
                  </a:moveTo>
                  <a:lnTo>
                    <a:pt x="876027" y="0"/>
                  </a:lnTo>
                  <a:lnTo>
                    <a:pt x="876027" y="815800"/>
                  </a:lnTo>
                  <a:lnTo>
                    <a:pt x="0" y="81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17114847" y="233459"/>
              <a:ext cx="599432" cy="595685"/>
            </a:xfrm>
            <a:custGeom>
              <a:avLst/>
              <a:gdLst/>
              <a:ahLst/>
              <a:cxnLst/>
              <a:rect l="l" t="t" r="r" b="b"/>
              <a:pathLst>
                <a:path w="920699" h="914945">
                  <a:moveTo>
                    <a:pt x="0" y="0"/>
                  </a:moveTo>
                  <a:lnTo>
                    <a:pt x="920699" y="0"/>
                  </a:lnTo>
                  <a:lnTo>
                    <a:pt x="920699" y="914945"/>
                  </a:lnTo>
                  <a:lnTo>
                    <a:pt x="0" y="914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40"/>
            <p:cNvSpPr/>
            <p:nvPr/>
          </p:nvSpPr>
          <p:spPr>
            <a:xfrm>
              <a:off x="21895703" y="292095"/>
              <a:ext cx="828420" cy="721761"/>
            </a:xfrm>
            <a:custGeom>
              <a:avLst/>
              <a:gdLst/>
              <a:ahLst/>
              <a:cxnLst/>
              <a:rect l="l" t="t" r="r" b="b"/>
              <a:pathLst>
                <a:path w="1164535" h="1014601">
                  <a:moveTo>
                    <a:pt x="0" y="0"/>
                  </a:moveTo>
                  <a:lnTo>
                    <a:pt x="1164535" y="0"/>
                  </a:lnTo>
                  <a:lnTo>
                    <a:pt x="1164535" y="1014601"/>
                  </a:lnTo>
                  <a:lnTo>
                    <a:pt x="0" y="1014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7980818" y="3421850"/>
              <a:ext cx="809560" cy="714436"/>
            </a:xfrm>
            <a:custGeom>
              <a:avLst/>
              <a:gdLst/>
              <a:ahLst/>
              <a:cxnLst/>
              <a:rect l="l" t="t" r="r" b="b"/>
              <a:pathLst>
                <a:path w="999901" h="882412">
                  <a:moveTo>
                    <a:pt x="0" y="0"/>
                  </a:moveTo>
                  <a:lnTo>
                    <a:pt x="999901" y="0"/>
                  </a:lnTo>
                  <a:lnTo>
                    <a:pt x="999901" y="882413"/>
                  </a:lnTo>
                  <a:lnTo>
                    <a:pt x="0" y="882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17202191" y="3656277"/>
              <a:ext cx="423703" cy="423703"/>
            </a:xfrm>
            <a:custGeom>
              <a:avLst/>
              <a:gdLst/>
              <a:ahLst/>
              <a:cxnLst/>
              <a:rect l="l" t="t" r="r" b="b"/>
              <a:pathLst>
                <a:path w="776965" h="776965">
                  <a:moveTo>
                    <a:pt x="0" y="0"/>
                  </a:moveTo>
                  <a:lnTo>
                    <a:pt x="776965" y="0"/>
                  </a:lnTo>
                  <a:lnTo>
                    <a:pt x="776965" y="776965"/>
                  </a:lnTo>
                  <a:lnTo>
                    <a:pt x="0" y="776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43"/>
            <p:cNvSpPr/>
            <p:nvPr/>
          </p:nvSpPr>
          <p:spPr>
            <a:xfrm>
              <a:off x="9809212" y="6589472"/>
              <a:ext cx="756380" cy="767899"/>
            </a:xfrm>
            <a:custGeom>
              <a:avLst/>
              <a:gdLst/>
              <a:ahLst/>
              <a:cxnLst/>
              <a:rect l="l" t="t" r="r" b="b"/>
              <a:pathLst>
                <a:path w="765945" h="777609">
                  <a:moveTo>
                    <a:pt x="0" y="0"/>
                  </a:moveTo>
                  <a:lnTo>
                    <a:pt x="765945" y="0"/>
                  </a:lnTo>
                  <a:lnTo>
                    <a:pt x="765945" y="777610"/>
                  </a:lnTo>
                  <a:lnTo>
                    <a:pt x="0" y="777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21638855" y="6586408"/>
              <a:ext cx="798911" cy="927619"/>
            </a:xfrm>
            <a:custGeom>
              <a:avLst/>
              <a:gdLst/>
              <a:ahLst/>
              <a:cxnLst/>
              <a:rect l="l" t="t" r="r" b="b"/>
              <a:pathLst>
                <a:path w="798911" h="927618">
                  <a:moveTo>
                    <a:pt x="0" y="0"/>
                  </a:moveTo>
                  <a:lnTo>
                    <a:pt x="798911" y="0"/>
                  </a:lnTo>
                  <a:lnTo>
                    <a:pt x="798911" y="927618"/>
                  </a:lnTo>
                  <a:lnTo>
                    <a:pt x="0" y="927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45"/>
            <p:cNvSpPr/>
            <p:nvPr/>
          </p:nvSpPr>
          <p:spPr>
            <a:xfrm>
              <a:off x="9988386" y="8556515"/>
              <a:ext cx="907624" cy="1090239"/>
            </a:xfrm>
            <a:custGeom>
              <a:avLst/>
              <a:gdLst/>
              <a:ahLst/>
              <a:cxnLst/>
              <a:rect l="l" t="t" r="r" b="b"/>
              <a:pathLst>
                <a:path w="907624" h="1090239">
                  <a:moveTo>
                    <a:pt x="0" y="0"/>
                  </a:moveTo>
                  <a:lnTo>
                    <a:pt x="907624" y="0"/>
                  </a:lnTo>
                  <a:lnTo>
                    <a:pt x="907624" y="1090239"/>
                  </a:lnTo>
                  <a:lnTo>
                    <a:pt x="0" y="1090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6"/>
            <p:cNvSpPr/>
            <p:nvPr/>
          </p:nvSpPr>
          <p:spPr>
            <a:xfrm>
              <a:off x="21638855" y="8828618"/>
              <a:ext cx="796073" cy="786123"/>
            </a:xfrm>
            <a:custGeom>
              <a:avLst/>
              <a:gdLst/>
              <a:ahLst/>
              <a:cxnLst/>
              <a:rect l="l" t="t" r="r" b="b"/>
              <a:pathLst>
                <a:path w="796073" h="786122">
                  <a:moveTo>
                    <a:pt x="0" y="0"/>
                  </a:moveTo>
                  <a:lnTo>
                    <a:pt x="796073" y="0"/>
                  </a:lnTo>
                  <a:lnTo>
                    <a:pt x="796073" y="786122"/>
                  </a:lnTo>
                  <a:lnTo>
                    <a:pt x="0" y="786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65111" y="209343"/>
              <a:ext cx="2724745" cy="440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KEY PARTNERS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5153167" y="209343"/>
              <a:ext cx="2724745" cy="440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KEY ACTIVITY 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442453" y="8567269"/>
              <a:ext cx="4325080" cy="440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ECO-SOCIAL COSTS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1946349" y="8587359"/>
              <a:ext cx="4325080" cy="440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ECO-SOCIAL BENEFITS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72FE1AD-5FA3-4190-B1D1-AC8CF8C54622}"/>
              </a:ext>
            </a:extLst>
          </p:cNvPr>
          <p:cNvSpPr txBox="1"/>
          <p:nvPr/>
        </p:nvSpPr>
        <p:spPr>
          <a:xfrm>
            <a:off x="9448800" y="8928405"/>
            <a:ext cx="554697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CA9F9B3-21D0-47B6-8853-73B24CBC1065}"/>
              </a:ext>
            </a:extLst>
          </p:cNvPr>
          <p:cNvSpPr txBox="1"/>
          <p:nvPr/>
        </p:nvSpPr>
        <p:spPr>
          <a:xfrm>
            <a:off x="9335662" y="8996985"/>
            <a:ext cx="554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761A203-CF3C-4D99-875D-97C200BA1775}"/>
              </a:ext>
            </a:extLst>
          </p:cNvPr>
          <p:cNvSpPr txBox="1"/>
          <p:nvPr/>
        </p:nvSpPr>
        <p:spPr>
          <a:xfrm>
            <a:off x="9534827" y="8972937"/>
            <a:ext cx="8326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ecological or social benefit is our business model generating?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are the beneficiaries? Are they potential customers?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we transform the benefits into a Value Proposition? If yes, for whom?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E1CA9AA-0E1F-430D-BCC5-3517A7C6231B}"/>
              </a:ext>
            </a:extLst>
          </p:cNvPr>
          <p:cNvSpPr txBox="1"/>
          <p:nvPr/>
        </p:nvSpPr>
        <p:spPr>
          <a:xfrm>
            <a:off x="906905" y="8955116"/>
            <a:ext cx="8326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ecological or social costs is our business model causing?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Key Resources are non-renewable?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Key Activities use a lot of resources?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9622157-5B18-4A3E-AF48-B7473F600B12}"/>
              </a:ext>
            </a:extLst>
          </p:cNvPr>
          <p:cNvSpPr txBox="1"/>
          <p:nvPr/>
        </p:nvSpPr>
        <p:spPr>
          <a:xfrm>
            <a:off x="9534827" y="7258851"/>
            <a:ext cx="8201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what are our customers really willing to pay?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what do they currently pay?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would they prefer to pay?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much does each Revenue Stream contribute to overall revenues?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4D963DD-AA3D-442C-8FC7-DA526D30AC74}"/>
              </a:ext>
            </a:extLst>
          </p:cNvPr>
          <p:cNvSpPr txBox="1"/>
          <p:nvPr/>
        </p:nvSpPr>
        <p:spPr>
          <a:xfrm>
            <a:off x="847119" y="7377761"/>
            <a:ext cx="8326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are the most important costs inherent in our business model?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Key Resources are the most expensive?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Key Activities are the most expensive?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51B5FA1-7C8D-4021-B26E-386B98DC0584}"/>
              </a:ext>
            </a:extLst>
          </p:cNvPr>
          <p:cNvSpPr txBox="1"/>
          <p:nvPr/>
        </p:nvSpPr>
        <p:spPr>
          <a:xfrm>
            <a:off x="751576" y="2925182"/>
            <a:ext cx="30546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are Key Partners?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are our key suppliers?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Key Resources are we acquiring from partners?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Key Activities do partners perform?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3B65087-6F9D-4B5B-8B54-07CD7688C988}"/>
              </a:ext>
            </a:extLst>
          </p:cNvPr>
          <p:cNvSpPr txBox="1"/>
          <p:nvPr/>
        </p:nvSpPr>
        <p:spPr>
          <a:xfrm>
            <a:off x="7767484" y="2900464"/>
            <a:ext cx="27463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value do we deliver to the customer?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one of our customers’ problems are we helping to solve?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bundles of products and services are we offering to each Customer Segment?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customer needs are we satisfying?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B5A092D-1D0F-43D7-BD13-624C8F392A0B}"/>
              </a:ext>
            </a:extLst>
          </p:cNvPr>
          <p:cNvSpPr txBox="1"/>
          <p:nvPr/>
        </p:nvSpPr>
        <p:spPr>
          <a:xfrm>
            <a:off x="14610879" y="2841873"/>
            <a:ext cx="3009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whom are we creating value?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are our most important customers?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EB844F4-E0C4-4AD9-B39C-929C6217784B}"/>
              </a:ext>
            </a:extLst>
          </p:cNvPr>
          <p:cNvSpPr txBox="1"/>
          <p:nvPr/>
        </p:nvSpPr>
        <p:spPr>
          <a:xfrm>
            <a:off x="4360166" y="2703374"/>
            <a:ext cx="29550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Key Activities do our Value Propositions require?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Distribution Channels?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 Relationships?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Revenue Streams?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5C896EE-E914-4957-B01B-6F64D40EB10F}"/>
              </a:ext>
            </a:extLst>
          </p:cNvPr>
          <p:cNvSpPr txBox="1"/>
          <p:nvPr/>
        </p:nvSpPr>
        <p:spPr>
          <a:xfrm>
            <a:off x="4342493" y="5122983"/>
            <a:ext cx="2900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Key Resources do our Value Propositions require?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Distributions Channels?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 Relationships?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Revenue Streams?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4BF6D08-F2DA-446C-930A-D4A7EFC0F159}"/>
              </a:ext>
            </a:extLst>
          </p:cNvPr>
          <p:cNvSpPr txBox="1"/>
          <p:nvPr/>
        </p:nvSpPr>
        <p:spPr>
          <a:xfrm>
            <a:off x="11050199" y="2747308"/>
            <a:ext cx="2892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type of relationship does each of our Customer Segments expect us to establish and maintain with them?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ones have we established?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are they integrated with the rest of our business model?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costly are they?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9B941DF-9685-4002-9B12-5218AE20223D}"/>
              </a:ext>
            </a:extLst>
          </p:cNvPr>
          <p:cNvSpPr txBox="1"/>
          <p:nvPr/>
        </p:nvSpPr>
        <p:spPr>
          <a:xfrm>
            <a:off x="11113092" y="5139171"/>
            <a:ext cx="2864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 which Channels do our Customer Segments want to be reached?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are we reaching them now?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are our Channels integrated?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ones work best?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ones are most cost-efficient?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are we integrating them with customer routines?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B93CEB-79BF-CFA3-E888-DF06977BE786}"/>
              </a:ext>
            </a:extLst>
          </p:cNvPr>
          <p:cNvSpPr/>
          <p:nvPr/>
        </p:nvSpPr>
        <p:spPr>
          <a:xfrm>
            <a:off x="9276073" y="8562997"/>
            <a:ext cx="7245955" cy="131544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3FFBE03-6419-2066-C7FF-98764227722A}"/>
              </a:ext>
            </a:extLst>
          </p:cNvPr>
          <p:cNvSpPr/>
          <p:nvPr/>
        </p:nvSpPr>
        <p:spPr>
          <a:xfrm>
            <a:off x="685800" y="8554392"/>
            <a:ext cx="6226227" cy="139287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90E1F1A-F117-F99F-7981-27EACF075004}"/>
              </a:ext>
            </a:extLst>
          </p:cNvPr>
          <p:cNvSpPr/>
          <p:nvPr/>
        </p:nvSpPr>
        <p:spPr>
          <a:xfrm>
            <a:off x="7754786" y="2183188"/>
            <a:ext cx="2771369" cy="443479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6B1E95A-DE0A-DD4B-A1F7-EA013B45998A}"/>
              </a:ext>
            </a:extLst>
          </p:cNvPr>
          <p:cNvSpPr/>
          <p:nvPr/>
        </p:nvSpPr>
        <p:spPr>
          <a:xfrm>
            <a:off x="9292031" y="6913801"/>
            <a:ext cx="7229998" cy="151176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 descr="A logo with a sphere and rings&#10;&#10;AI-generated content may be incorrect.">
            <a:extLst>
              <a:ext uri="{FF2B5EF4-FFF2-40B4-BE49-F238E27FC236}">
                <a16:creationId xmlns:a16="http://schemas.microsoft.com/office/drawing/2014/main" id="{74147F3D-3486-47FB-4B39-652032B0EFE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4" y="312132"/>
            <a:ext cx="1676400" cy="1502744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6873461" y="671547"/>
            <a:ext cx="4194290" cy="1095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Only red sections must be fully completed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11982" y="408554"/>
            <a:ext cx="16864064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000000"/>
                </a:solidFill>
                <a:latin typeface="Ara Hamah AlThawra" panose="00000500000000000000" pitchFamily="2" charset="-78"/>
                <a:cs typeface="Ara Hamah AlThawra" panose="00000500000000000000" pitchFamily="2" charset="-78"/>
              </a:rPr>
              <a:t>Sustainable Business Model Canvas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66799" y="3394698"/>
            <a:ext cx="16582281" cy="6129134"/>
            <a:chOff x="478219" y="1177845"/>
            <a:chExt cx="22109711" cy="8172179"/>
          </a:xfrm>
        </p:grpSpPr>
        <p:sp>
          <p:nvSpPr>
            <p:cNvPr id="10" name="Freeform 10"/>
            <p:cNvSpPr/>
            <p:nvPr/>
          </p:nvSpPr>
          <p:spPr>
            <a:xfrm>
              <a:off x="12212619" y="1177845"/>
              <a:ext cx="10108753" cy="3347736"/>
            </a:xfrm>
            <a:custGeom>
              <a:avLst/>
              <a:gdLst/>
              <a:ahLst/>
              <a:cxnLst/>
              <a:rect l="l" t="t" r="r" b="b"/>
              <a:pathLst>
                <a:path w="3188500" h="553916">
                  <a:moveTo>
                    <a:pt x="0" y="0"/>
                  </a:moveTo>
                  <a:lnTo>
                    <a:pt x="3188500" y="0"/>
                  </a:lnTo>
                  <a:lnTo>
                    <a:pt x="3188500" y="553916"/>
                  </a:lnTo>
                  <a:lnTo>
                    <a:pt x="0" y="553916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478220" y="1177846"/>
              <a:ext cx="9855835" cy="3347735"/>
              <a:chOff x="-2869123" y="374967"/>
              <a:chExt cx="3137612" cy="106575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2869123" y="374967"/>
                <a:ext cx="3137612" cy="1065754"/>
              </a:xfrm>
              <a:custGeom>
                <a:avLst/>
                <a:gdLst/>
                <a:ahLst/>
                <a:cxnLst/>
                <a:rect l="l" t="t" r="r" b="b"/>
                <a:pathLst>
                  <a:path w="1231751" h="1937665">
                    <a:moveTo>
                      <a:pt x="0" y="0"/>
                    </a:moveTo>
                    <a:lnTo>
                      <a:pt x="1231751" y="0"/>
                    </a:lnTo>
                    <a:lnTo>
                      <a:pt x="1231751" y="1937665"/>
                    </a:lnTo>
                    <a:lnTo>
                      <a:pt x="0" y="1937665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25" name="TextBox 25"/>
            <p:cNvSpPr txBox="1"/>
            <p:nvPr/>
          </p:nvSpPr>
          <p:spPr>
            <a:xfrm>
              <a:off x="986220" y="1545082"/>
              <a:ext cx="3580032" cy="440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b="1" dirty="0"/>
                <a:t>VALUE PROPOSITION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2576742" y="1545081"/>
              <a:ext cx="4114709" cy="440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b="1" dirty="0"/>
                <a:t>REVENUE STREAMS</a:t>
              </a: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478219" y="4989545"/>
              <a:ext cx="9855833" cy="3347730"/>
              <a:chOff x="94360" y="-688602"/>
              <a:chExt cx="1944704" cy="660558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94360" y="-688602"/>
                <a:ext cx="1944704" cy="660558"/>
              </a:xfrm>
              <a:custGeom>
                <a:avLst/>
                <a:gdLst/>
                <a:ahLst/>
                <a:cxnLst/>
                <a:rect l="l" t="t" r="r" b="b"/>
                <a:pathLst>
                  <a:path w="2198521" h="391638">
                    <a:moveTo>
                      <a:pt x="0" y="0"/>
                    </a:moveTo>
                    <a:lnTo>
                      <a:pt x="2198521" y="0"/>
                    </a:lnTo>
                    <a:lnTo>
                      <a:pt x="2198521" y="391638"/>
                    </a:lnTo>
                    <a:lnTo>
                      <a:pt x="0" y="391638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2212618" y="4989545"/>
              <a:ext cx="10136157" cy="3427784"/>
              <a:chOff x="155360" y="-688602"/>
              <a:chExt cx="2000016" cy="676354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55360" y="-688602"/>
                <a:ext cx="2000016" cy="676354"/>
              </a:xfrm>
              <a:custGeom>
                <a:avLst/>
                <a:gdLst/>
                <a:ahLst/>
                <a:cxnLst/>
                <a:rect l="l" t="t" r="r" b="b"/>
                <a:pathLst>
                  <a:path w="2254380" h="391638">
                    <a:moveTo>
                      <a:pt x="0" y="0"/>
                    </a:moveTo>
                    <a:lnTo>
                      <a:pt x="2254380" y="0"/>
                    </a:lnTo>
                    <a:lnTo>
                      <a:pt x="2254380" y="391638"/>
                    </a:lnTo>
                    <a:lnTo>
                      <a:pt x="0" y="391638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6" name="Freeform 46"/>
            <p:cNvSpPr/>
            <p:nvPr/>
          </p:nvSpPr>
          <p:spPr>
            <a:xfrm>
              <a:off x="21791857" y="8563901"/>
              <a:ext cx="796073" cy="786123"/>
            </a:xfrm>
            <a:custGeom>
              <a:avLst/>
              <a:gdLst/>
              <a:ahLst/>
              <a:cxnLst/>
              <a:rect l="l" t="t" r="r" b="b"/>
              <a:pathLst>
                <a:path w="796073" h="786122">
                  <a:moveTo>
                    <a:pt x="0" y="0"/>
                  </a:moveTo>
                  <a:lnTo>
                    <a:pt x="796073" y="0"/>
                  </a:lnTo>
                  <a:lnTo>
                    <a:pt x="796073" y="786122"/>
                  </a:lnTo>
                  <a:lnTo>
                    <a:pt x="0" y="786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986220" y="5460962"/>
              <a:ext cx="2540000" cy="4787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b="1" dirty="0"/>
                <a:t>ECO-SOCIAL COSTS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2576742" y="5460961"/>
              <a:ext cx="3018980" cy="4787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b="1" dirty="0"/>
                <a:t>ECO-SOCIAL BENEFITS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72FE1AD-5FA3-4190-B1D1-AC8CF8C54622}"/>
              </a:ext>
            </a:extLst>
          </p:cNvPr>
          <p:cNvSpPr txBox="1"/>
          <p:nvPr/>
        </p:nvSpPr>
        <p:spPr>
          <a:xfrm>
            <a:off x="10013636" y="8477040"/>
            <a:ext cx="554697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761A203-CF3C-4D99-875D-97C200BA1775}"/>
              </a:ext>
            </a:extLst>
          </p:cNvPr>
          <p:cNvSpPr txBox="1"/>
          <p:nvPr/>
        </p:nvSpPr>
        <p:spPr>
          <a:xfrm>
            <a:off x="10140690" y="7087002"/>
            <a:ext cx="8326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ecological or social benefit is our business model generating?</a:t>
            </a:r>
          </a:p>
          <a:p>
            <a:r>
              <a:rPr lang="en-US" dirty="0"/>
              <a:t>Who are the beneficiaries? Are they potential customers?</a:t>
            </a:r>
          </a:p>
          <a:p>
            <a:r>
              <a:rPr lang="en-US" dirty="0"/>
              <a:t>Can we transform the benefits into a Value Proposition? If yes, for whom?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E1CA9AA-0E1F-430D-BCC5-3517A7C6231B}"/>
              </a:ext>
            </a:extLst>
          </p:cNvPr>
          <p:cNvSpPr txBox="1"/>
          <p:nvPr/>
        </p:nvSpPr>
        <p:spPr>
          <a:xfrm>
            <a:off x="1328195" y="7083887"/>
            <a:ext cx="6088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ecological or social costs is our business model causing?</a:t>
            </a:r>
          </a:p>
          <a:p>
            <a:r>
              <a:rPr lang="en-US" dirty="0"/>
              <a:t>Which Key Resources are non-renewable?</a:t>
            </a:r>
          </a:p>
          <a:p>
            <a:r>
              <a:rPr lang="en-US" dirty="0"/>
              <a:t>Which Key Activities use a lot of resources?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9622157-5B18-4A3E-AF48-B7473F600B12}"/>
              </a:ext>
            </a:extLst>
          </p:cNvPr>
          <p:cNvSpPr txBox="1"/>
          <p:nvPr/>
        </p:nvSpPr>
        <p:spPr>
          <a:xfrm>
            <a:off x="10127120" y="4140367"/>
            <a:ext cx="8326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what are our customers really willing to pay?</a:t>
            </a:r>
          </a:p>
          <a:p>
            <a:r>
              <a:rPr lang="en-US" dirty="0"/>
              <a:t>For what do they currently pay?</a:t>
            </a:r>
          </a:p>
          <a:p>
            <a:r>
              <a:rPr lang="en-US" dirty="0"/>
              <a:t>How would they prefer to pay?</a:t>
            </a:r>
          </a:p>
          <a:p>
            <a:r>
              <a:rPr lang="en-US" dirty="0"/>
              <a:t>How much does each Revenue Stream contribute to overall revenues?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3B65087-6F9D-4B5B-8B54-07CD7688C988}"/>
              </a:ext>
            </a:extLst>
          </p:cNvPr>
          <p:cNvSpPr txBox="1"/>
          <p:nvPr/>
        </p:nvSpPr>
        <p:spPr>
          <a:xfrm>
            <a:off x="1328195" y="4140385"/>
            <a:ext cx="6141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What value do we deliver to the customer?</a:t>
            </a:r>
            <a:endParaRPr lang="fa-IR" dirty="0"/>
          </a:p>
          <a:p>
            <a:pPr algn="just"/>
            <a:r>
              <a:rPr lang="en-US" dirty="0"/>
              <a:t>Which one of our customers’ problems are we helping to solve?</a:t>
            </a:r>
            <a:endParaRPr lang="fa-IR" dirty="0"/>
          </a:p>
          <a:p>
            <a:pPr algn="just"/>
            <a:r>
              <a:rPr lang="en-US" dirty="0"/>
              <a:t>What bundles of products and services are we offering to each Customer Segment?</a:t>
            </a:r>
            <a:endParaRPr lang="fa-IR" dirty="0"/>
          </a:p>
          <a:p>
            <a:pPr algn="just"/>
            <a:r>
              <a:rPr lang="en-US" dirty="0"/>
              <a:t>Which customer needs are we satisfying?</a:t>
            </a:r>
          </a:p>
        </p:txBody>
      </p:sp>
      <p:pic>
        <p:nvPicPr>
          <p:cNvPr id="8" name="Picture 7" descr="A logo with a sphere and rings&#10;&#10;AI-generated content may be incorrect.">
            <a:extLst>
              <a:ext uri="{FF2B5EF4-FFF2-40B4-BE49-F238E27FC236}">
                <a16:creationId xmlns:a16="http://schemas.microsoft.com/office/drawing/2014/main" id="{4E401022-2924-1D6B-6BCB-7AB889B863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45" y="416686"/>
            <a:ext cx="1848967" cy="16574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09850" y="944730"/>
            <a:ext cx="7468327" cy="11296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Only these four sections must be fully completed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099CF5-3223-2C8F-6649-4C295F518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E7250E5B-B6C7-8008-B855-C1EFB5174015}"/>
              </a:ext>
            </a:extLst>
          </p:cNvPr>
          <p:cNvSpPr/>
          <p:nvPr/>
        </p:nvSpPr>
        <p:spPr>
          <a:xfrm>
            <a:off x="1046692" y="9539969"/>
            <a:ext cx="16722335" cy="31802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B50CB86-7CA2-DC77-1884-0A2BCE1C85B9}"/>
              </a:ext>
            </a:extLst>
          </p:cNvPr>
          <p:cNvSpPr txBox="1"/>
          <p:nvPr/>
        </p:nvSpPr>
        <p:spPr>
          <a:xfrm>
            <a:off x="711982" y="408554"/>
            <a:ext cx="16864064" cy="1250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a Hamah AlThawra" panose="00000500000000000000" pitchFamily="2" charset="-78"/>
                <a:cs typeface="Ara Hamah AlThawra" panose="00000500000000000000" pitchFamily="2" charset="-78"/>
              </a:rPr>
              <a:t>Sustainable Business Model Canvas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E07B5EF-E3A9-1F37-597B-69287C40FDC9}"/>
              </a:ext>
            </a:extLst>
          </p:cNvPr>
          <p:cNvSpPr txBox="1"/>
          <p:nvPr/>
        </p:nvSpPr>
        <p:spPr>
          <a:xfrm>
            <a:off x="10013636" y="8477040"/>
            <a:ext cx="554697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31C7DE-7EDF-570D-2789-756308C4FA11}"/>
              </a:ext>
            </a:extLst>
          </p:cNvPr>
          <p:cNvSpPr txBox="1"/>
          <p:nvPr/>
        </p:nvSpPr>
        <p:spPr>
          <a:xfrm>
            <a:off x="1522015" y="2874717"/>
            <a:ext cx="154518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Students are required to prepare </a:t>
            </a:r>
            <a:r>
              <a:rPr lang="en-US" sz="2800" b="1" dirty="0">
                <a:solidFill>
                  <a:srgbClr val="FF0000"/>
                </a:solidFill>
              </a:rPr>
              <a:t>a five-minute video</a:t>
            </a:r>
            <a:r>
              <a:rPr lang="en-US" sz="2800" b="1" dirty="0"/>
              <a:t> in which they clearly and convincingly present and defend their scientific idea. In addition, they must complete a Sustainable Business Model Canvas that thoroughly outlines the feasibility and practical implementation of their proposed solution.</a:t>
            </a:r>
            <a:endParaRPr lang="fa-IR" sz="2800" b="1" dirty="0"/>
          </a:p>
          <a:p>
            <a:pPr algn="ctr"/>
            <a:endParaRPr lang="fa-IR" sz="3600" b="1" dirty="0"/>
          </a:p>
          <a:p>
            <a:pPr algn="ctr"/>
            <a:endParaRPr lang="en-US" sz="3600" b="1" dirty="0"/>
          </a:p>
          <a:p>
            <a:pPr algn="just"/>
            <a:r>
              <a:rPr lang="en-US" sz="3600" dirty="0">
                <a:latin typeface="Ara Hamah AlThawra" panose="00000500000000000000" pitchFamily="2" charset="-78"/>
                <a:cs typeface="Ara Hamah AlThawra" panose="00000500000000000000" pitchFamily="2" charset="-78"/>
              </a:rPr>
              <a:t>This canvas must specifically address the following components:</a:t>
            </a:r>
          </a:p>
          <a:p>
            <a:pPr algn="just"/>
            <a:r>
              <a:rPr lang="fa-IR" sz="3600" dirty="0">
                <a:solidFill>
                  <a:schemeClr val="accent6">
                    <a:lumMod val="50000"/>
                  </a:schemeClr>
                </a:solidFill>
                <a:latin typeface="Ara Hamah AlThawra" panose="00000500000000000000" pitchFamily="2" charset="-78"/>
                <a:cs typeface="Ara Hamah AlThawra" panose="00000500000000000000" pitchFamily="2" charset="-78"/>
              </a:rPr>
              <a:t> *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a Hamah AlThawra" panose="00000500000000000000" pitchFamily="2" charset="-78"/>
                <a:cs typeface="Ara Hamah AlThawra" panose="00000500000000000000" pitchFamily="2" charset="-78"/>
              </a:rPr>
              <a:t>Value Proposition</a:t>
            </a:r>
          </a:p>
          <a:p>
            <a:pPr algn="just"/>
            <a:r>
              <a:rPr lang="fa-IR" sz="3600" dirty="0">
                <a:solidFill>
                  <a:schemeClr val="accent6">
                    <a:lumMod val="50000"/>
                  </a:schemeClr>
                </a:solidFill>
                <a:latin typeface="Ara Hamah AlThawra" panose="00000500000000000000" pitchFamily="2" charset="-78"/>
                <a:cs typeface="Ara Hamah AlThawra" panose="00000500000000000000" pitchFamily="2" charset="-78"/>
              </a:rPr>
              <a:t> *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a Hamah AlThawra" panose="00000500000000000000" pitchFamily="2" charset="-78"/>
                <a:cs typeface="Ara Hamah AlThawra" panose="00000500000000000000" pitchFamily="2" charset="-78"/>
              </a:rPr>
              <a:t>Revenue Streams</a:t>
            </a:r>
            <a:endParaRPr lang="fa-IR" sz="3600" dirty="0">
              <a:solidFill>
                <a:schemeClr val="accent6">
                  <a:lumMod val="50000"/>
                </a:schemeClr>
              </a:solidFill>
              <a:latin typeface="Ara Hamah AlThawra" panose="00000500000000000000" pitchFamily="2" charset="-78"/>
              <a:cs typeface="Ara Hamah AlThawra" panose="00000500000000000000" pitchFamily="2" charset="-78"/>
            </a:endParaRPr>
          </a:p>
          <a:p>
            <a:pPr algn="just"/>
            <a:r>
              <a:rPr lang="fa-IR" sz="3600" dirty="0">
                <a:solidFill>
                  <a:schemeClr val="accent6">
                    <a:lumMod val="50000"/>
                  </a:schemeClr>
                </a:solidFill>
                <a:latin typeface="Ara Hamah AlThawra" panose="00000500000000000000" pitchFamily="2" charset="-78"/>
                <a:cs typeface="Ara Hamah AlThawra" panose="00000500000000000000" pitchFamily="2" charset="-78"/>
              </a:rPr>
              <a:t> *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a Hamah AlThawra" panose="00000500000000000000" pitchFamily="2" charset="-78"/>
                <a:cs typeface="Ara Hamah AlThawra" panose="00000500000000000000" pitchFamily="2" charset="-78"/>
              </a:rPr>
              <a:t>Eco-Social Costs</a:t>
            </a:r>
          </a:p>
          <a:p>
            <a:pPr algn="just"/>
            <a:r>
              <a:rPr lang="fa-IR" sz="3600" dirty="0">
                <a:solidFill>
                  <a:schemeClr val="accent6">
                    <a:lumMod val="50000"/>
                  </a:schemeClr>
                </a:solidFill>
                <a:latin typeface="Ara Hamah AlThawra" panose="00000500000000000000" pitchFamily="2" charset="-78"/>
                <a:cs typeface="Ara Hamah AlThawra" panose="00000500000000000000" pitchFamily="2" charset="-78"/>
              </a:rPr>
              <a:t> *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a Hamah AlThawra" panose="00000500000000000000" pitchFamily="2" charset="-78"/>
                <a:cs typeface="Ara Hamah AlThawra" panose="00000500000000000000" pitchFamily="2" charset="-78"/>
              </a:rPr>
              <a:t>Eco-Social Benefits</a:t>
            </a:r>
          </a:p>
        </p:txBody>
      </p:sp>
      <p:pic>
        <p:nvPicPr>
          <p:cNvPr id="8" name="Picture 7" descr="A logo with a sphere and rings&#10;&#10;AI-generated content may be incorrect.">
            <a:extLst>
              <a:ext uri="{FF2B5EF4-FFF2-40B4-BE49-F238E27FC236}">
                <a16:creationId xmlns:a16="http://schemas.microsoft.com/office/drawing/2014/main" id="{A2C34B10-A8D7-86BC-B6EA-4C88EBED37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4381500"/>
            <a:ext cx="5333637" cy="478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3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F160DD-E4EF-FED5-3705-28C8DDC3C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C493E59-451E-A54E-EFA2-89785CE841CD}"/>
              </a:ext>
            </a:extLst>
          </p:cNvPr>
          <p:cNvSpPr/>
          <p:nvPr/>
        </p:nvSpPr>
        <p:spPr>
          <a:xfrm>
            <a:off x="1046692" y="9539969"/>
            <a:ext cx="16722335" cy="31802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3D63567-D812-0FDF-B3D6-2233E8015510}"/>
              </a:ext>
            </a:extLst>
          </p:cNvPr>
          <p:cNvSpPr txBox="1"/>
          <p:nvPr/>
        </p:nvSpPr>
        <p:spPr>
          <a:xfrm>
            <a:off x="908158" y="450487"/>
            <a:ext cx="16250708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600" dirty="0">
                <a:solidFill>
                  <a:srgbClr val="000000"/>
                </a:solidFill>
                <a:latin typeface="+mj-lt"/>
              </a:rPr>
              <a:t>Sustainable Business Model Canvas</a:t>
            </a:r>
            <a:endParaRPr lang="en-US" altLang="en-US" sz="6600" dirty="0">
              <a:latin typeface="+mj-lt"/>
            </a:endParaRPr>
          </a:p>
          <a:p>
            <a:pPr algn="ctr">
              <a:lnSpc>
                <a:spcPts val="9799"/>
              </a:lnSpc>
            </a:pPr>
            <a:endParaRPr lang="en-US" sz="7200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C3F5EC-5DC5-AAAF-086F-651C2CE1A4A0}"/>
              </a:ext>
            </a:extLst>
          </p:cNvPr>
          <p:cNvSpPr txBox="1"/>
          <p:nvPr/>
        </p:nvSpPr>
        <p:spPr>
          <a:xfrm>
            <a:off x="10013636" y="8477040"/>
            <a:ext cx="554697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CF1689F-1170-64C7-6185-62D066EDA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7139"/>
              </p:ext>
            </p:extLst>
          </p:nvPr>
        </p:nvGraphicFramePr>
        <p:xfrm>
          <a:off x="4918712" y="4858267"/>
          <a:ext cx="8229600" cy="3254270"/>
        </p:xfrm>
        <a:graphic>
          <a:graphicData uri="http://schemas.openxmlformats.org/drawingml/2006/table">
            <a:tbl>
              <a:tblPr firstRow="1" firstCol="1" bandRow="1">
                <a:tableStyleId>{AF606853-7671-496A-8E4F-DF71F8EC918B}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400898958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146166981"/>
                    </a:ext>
                  </a:extLst>
                </a:gridCol>
              </a:tblGrid>
              <a:tr h="6508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</a:rPr>
                        <a:t>Evaluation Criteria</a:t>
                      </a:r>
                      <a:endParaRPr lang="en-US" sz="2400" b="1" kern="100"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69" marR="9469" marT="9469" marB="946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</a:rPr>
                        <a:t>Points</a:t>
                      </a:r>
                      <a:endParaRPr lang="en-US" sz="2400" b="1" kern="100" dirty="0"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69" marR="9469" marT="9469" marB="9469" anchor="ctr"/>
                </a:tc>
                <a:extLst>
                  <a:ext uri="{0D108BD9-81ED-4DB2-BD59-A6C34878D82A}">
                    <a16:rowId xmlns:a16="http://schemas.microsoft.com/office/drawing/2014/main" val="1763943524"/>
                  </a:ext>
                </a:extLst>
              </a:tr>
              <a:tr h="6508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</a:rPr>
                        <a:t>Scientific merit &amp; technology</a:t>
                      </a:r>
                      <a:endParaRPr lang="en-US" sz="2400" b="1" kern="100" dirty="0"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69" marR="9469" marT="9469" marB="946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</a:rPr>
                        <a:t>10</a:t>
                      </a:r>
                      <a:endParaRPr lang="en-US" sz="2400" b="1" kern="100" dirty="0"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69" marR="9469" marT="9469" marB="9469" anchor="ctr"/>
                </a:tc>
                <a:extLst>
                  <a:ext uri="{0D108BD9-81ED-4DB2-BD59-A6C34878D82A}">
                    <a16:rowId xmlns:a16="http://schemas.microsoft.com/office/drawing/2014/main" val="4128079719"/>
                  </a:ext>
                </a:extLst>
              </a:tr>
              <a:tr h="6508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</a:rPr>
                        <a:t>Creativity &amp; innovation</a:t>
                      </a:r>
                      <a:endParaRPr lang="en-US" sz="2400" b="1" kern="100" dirty="0"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69" marR="9469" marT="9469" marB="946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</a:rPr>
                        <a:t>10</a:t>
                      </a:r>
                      <a:endParaRPr lang="en-US" sz="2400" b="1" kern="100"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69" marR="9469" marT="9469" marB="9469" anchor="ctr"/>
                </a:tc>
                <a:extLst>
                  <a:ext uri="{0D108BD9-81ED-4DB2-BD59-A6C34878D82A}">
                    <a16:rowId xmlns:a16="http://schemas.microsoft.com/office/drawing/2014/main" val="2416241598"/>
                  </a:ext>
                </a:extLst>
              </a:tr>
              <a:tr h="6508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</a:rPr>
                        <a:t>Presentation &amp; content</a:t>
                      </a:r>
                      <a:endParaRPr lang="en-US" sz="2400" b="1" kern="100" dirty="0"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69" marR="9469" marT="9469" marB="946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</a:rPr>
                        <a:t>5</a:t>
                      </a:r>
                      <a:endParaRPr lang="en-US" sz="2400" b="1" kern="100" dirty="0"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69" marR="9469" marT="9469" marB="9469" anchor="ctr"/>
                </a:tc>
                <a:extLst>
                  <a:ext uri="{0D108BD9-81ED-4DB2-BD59-A6C34878D82A}">
                    <a16:rowId xmlns:a16="http://schemas.microsoft.com/office/drawing/2014/main" val="3836327103"/>
                  </a:ext>
                </a:extLst>
              </a:tr>
              <a:tr h="6508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</a:rPr>
                        <a:t>Business model structure</a:t>
                      </a:r>
                      <a:endParaRPr lang="en-US" sz="2400" b="1" kern="100" dirty="0"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69" marR="9469" marT="9469" marB="946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</a:rPr>
                        <a:t>5</a:t>
                      </a:r>
                      <a:endParaRPr lang="en-US" sz="2400" b="1" kern="100" dirty="0"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69" marR="9469" marT="9469" marB="9469" anchor="ctr"/>
                </a:tc>
                <a:extLst>
                  <a:ext uri="{0D108BD9-81ED-4DB2-BD59-A6C34878D82A}">
                    <a16:rowId xmlns:a16="http://schemas.microsoft.com/office/drawing/2014/main" val="2140135199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38F7CDD-83AC-CBBF-E5B9-A02974EFD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491664"/>
            <a:ext cx="15002045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Evaluation of this section is based on a detailed scoring rubric that includes: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+mj-lt"/>
              </a:rPr>
              <a:t>The scientific depth of the proposal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+mj-lt"/>
              </a:rPr>
              <a:t>The level of innovation and creativity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+mj-lt"/>
              </a:rPr>
              <a:t>The quality of content presentation and video production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+mj-lt"/>
              </a:rPr>
              <a:t>The completeness and accuracy in filling out the Sustainable Business Model Canvas</a:t>
            </a:r>
            <a:endParaRPr lang="fa-IR" sz="2400" b="1" dirty="0">
              <a:solidFill>
                <a:srgbClr val="C00000"/>
              </a:solidFill>
              <a:latin typeface="+mj-lt"/>
            </a:endParaRPr>
          </a:p>
          <a:p>
            <a:pPr algn="ctr"/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3BD5A534-2CEC-CCD8-7850-914B82C228C7}"/>
              </a:ext>
            </a:extLst>
          </p:cNvPr>
          <p:cNvSpPr txBox="1"/>
          <p:nvPr/>
        </p:nvSpPr>
        <p:spPr>
          <a:xfrm>
            <a:off x="1251058" y="8518476"/>
            <a:ext cx="1556490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/>
              <a:t>This section accounts for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30% of the final score</a:t>
            </a:r>
            <a:r>
              <a:rPr lang="en-US" sz="2000" dirty="0"/>
              <a:t>, playing a key role in assessing students’ scientific, analytical, and entrepreneurial capabilities.</a:t>
            </a:r>
            <a:endParaRPr lang="fa-IR" sz="2000" dirty="0"/>
          </a:p>
          <a:p>
            <a:pPr algn="ctr"/>
            <a:r>
              <a:rPr lang="en-US" sz="2000" dirty="0"/>
              <a:t> The remaining </a:t>
            </a:r>
            <a:r>
              <a:rPr lang="en-US" sz="2000" b="1" dirty="0">
                <a:solidFill>
                  <a:srgbClr val="FF0000"/>
                </a:solidFill>
              </a:rPr>
              <a:t>70%</a:t>
            </a:r>
            <a:r>
              <a:rPr lang="en-US" sz="2000" dirty="0">
                <a:solidFill>
                  <a:srgbClr val="FF0000"/>
                </a:solidFill>
              </a:rPr>
              <a:t> is determined by a multiple-choice exam </a:t>
            </a:r>
            <a:r>
              <a:rPr lang="en-US" sz="2000" dirty="0"/>
              <a:t>that evaluates theoretical knowledge and cognitive skills.</a:t>
            </a:r>
          </a:p>
        </p:txBody>
      </p:sp>
      <p:pic>
        <p:nvPicPr>
          <p:cNvPr id="12" name="Picture 11" descr="A logo with a sphere and rings&#10;&#10;AI-generated content may be incorrect.">
            <a:extLst>
              <a:ext uri="{FF2B5EF4-FFF2-40B4-BE49-F238E27FC236}">
                <a16:creationId xmlns:a16="http://schemas.microsoft.com/office/drawing/2014/main" id="{BF5F9A43-D9FA-79AA-6FA5-EF7B3C910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1664"/>
            <a:ext cx="3124200" cy="280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2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C0ACD8-BAB3-436B-A5AE-1BD2A1FDD016}"/>
              </a:ext>
            </a:extLst>
          </p:cNvPr>
          <p:cNvSpPr txBox="1"/>
          <p:nvPr/>
        </p:nvSpPr>
        <p:spPr>
          <a:xfrm>
            <a:off x="7543800" y="38481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Let’s Have</a:t>
            </a:r>
            <a:endParaRPr lang="fa-IR" sz="9600" b="1" dirty="0"/>
          </a:p>
          <a:p>
            <a:r>
              <a:rPr lang="en-US" sz="9600" b="1" dirty="0"/>
              <a:t>an EXAMPLE!</a:t>
            </a:r>
          </a:p>
        </p:txBody>
      </p:sp>
      <p:pic>
        <p:nvPicPr>
          <p:cNvPr id="4" name="Picture 3" descr="A logo with a sphere and rings&#10;&#10;AI-generated content may be incorrect.">
            <a:extLst>
              <a:ext uri="{FF2B5EF4-FFF2-40B4-BE49-F238E27FC236}">
                <a16:creationId xmlns:a16="http://schemas.microsoft.com/office/drawing/2014/main" id="{DC011E38-F286-9C82-BAB6-63023F1622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47284"/>
            <a:ext cx="6172200" cy="47924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43571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A03940-A6AB-FE12-EACC-4D1F68718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B09F6653-DBE1-201D-80A7-4936366B8B21}"/>
              </a:ext>
            </a:extLst>
          </p:cNvPr>
          <p:cNvSpPr/>
          <p:nvPr/>
        </p:nvSpPr>
        <p:spPr>
          <a:xfrm>
            <a:off x="1046692" y="9539969"/>
            <a:ext cx="16722335" cy="31802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35ECB92-72B9-9889-48E5-00C68E8E4F34}"/>
              </a:ext>
            </a:extLst>
          </p:cNvPr>
          <p:cNvSpPr txBox="1"/>
          <p:nvPr/>
        </p:nvSpPr>
        <p:spPr>
          <a:xfrm>
            <a:off x="1552371" y="568199"/>
            <a:ext cx="1484862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Sustainable Business Model Canvas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Bio-nano Fertilizers Based on Chitosan for Supporting Sustainable Agriculture Practices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A629D943-B5E7-71A1-17CA-39234FF70B5B}"/>
              </a:ext>
            </a:extLst>
          </p:cNvPr>
          <p:cNvGrpSpPr/>
          <p:nvPr/>
        </p:nvGrpSpPr>
        <p:grpSpPr>
          <a:xfrm>
            <a:off x="1046691" y="2572648"/>
            <a:ext cx="16423024" cy="6251664"/>
            <a:chOff x="451409" y="81778"/>
            <a:chExt cx="21897366" cy="8335551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A3ED0BC-E89A-1CD9-7356-FAE88E783ECA}"/>
                </a:ext>
              </a:extLst>
            </p:cNvPr>
            <p:cNvSpPr/>
            <p:nvPr/>
          </p:nvSpPr>
          <p:spPr>
            <a:xfrm>
              <a:off x="12212619" y="113658"/>
              <a:ext cx="10108754" cy="3347736"/>
            </a:xfrm>
            <a:custGeom>
              <a:avLst/>
              <a:gdLst/>
              <a:ahLst/>
              <a:cxnLst/>
              <a:rect l="l" t="t" r="r" b="b"/>
              <a:pathLst>
                <a:path w="3188500" h="553916">
                  <a:moveTo>
                    <a:pt x="0" y="0"/>
                  </a:moveTo>
                  <a:lnTo>
                    <a:pt x="3188500" y="0"/>
                  </a:lnTo>
                  <a:lnTo>
                    <a:pt x="3188500" y="553916"/>
                  </a:lnTo>
                  <a:lnTo>
                    <a:pt x="0" y="553916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D9A5C504-4991-EB9A-03B0-7C9EC642A082}"/>
                </a:ext>
              </a:extLst>
            </p:cNvPr>
            <p:cNvGrpSpPr/>
            <p:nvPr/>
          </p:nvGrpSpPr>
          <p:grpSpPr>
            <a:xfrm>
              <a:off x="451409" y="81778"/>
              <a:ext cx="9536976" cy="3347735"/>
              <a:chOff x="-2877659" y="26034"/>
              <a:chExt cx="3036103" cy="1065754"/>
            </a:xfrm>
          </p:grpSpPr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07E040DF-1F46-FFEC-CD06-78CCF6724C84}"/>
                  </a:ext>
                </a:extLst>
              </p:cNvPr>
              <p:cNvSpPr/>
              <p:nvPr/>
            </p:nvSpPr>
            <p:spPr>
              <a:xfrm>
                <a:off x="-2877659" y="26034"/>
                <a:ext cx="3036103" cy="1065754"/>
              </a:xfrm>
              <a:custGeom>
                <a:avLst/>
                <a:gdLst/>
                <a:ahLst/>
                <a:cxnLst/>
                <a:rect l="l" t="t" r="r" b="b"/>
                <a:pathLst>
                  <a:path w="1231751" h="1937665">
                    <a:moveTo>
                      <a:pt x="0" y="0"/>
                    </a:moveTo>
                    <a:lnTo>
                      <a:pt x="1231751" y="0"/>
                    </a:lnTo>
                    <a:lnTo>
                      <a:pt x="1231751" y="1937665"/>
                    </a:lnTo>
                    <a:lnTo>
                      <a:pt x="0" y="1937665"/>
                    </a:ln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824A3E0F-297B-1298-D3B8-EA394A749579}"/>
                </a:ext>
              </a:extLst>
            </p:cNvPr>
            <p:cNvSpPr txBox="1"/>
            <p:nvPr/>
          </p:nvSpPr>
          <p:spPr>
            <a:xfrm>
              <a:off x="3819602" y="571115"/>
              <a:ext cx="3580032" cy="440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VALUE PROPOSITION</a:t>
              </a:r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72BC3E1E-67A5-3E85-5BCB-41F5FE96B73F}"/>
                </a:ext>
              </a:extLst>
            </p:cNvPr>
            <p:cNvSpPr txBox="1"/>
            <p:nvPr/>
          </p:nvSpPr>
          <p:spPr>
            <a:xfrm>
              <a:off x="16052043" y="495065"/>
              <a:ext cx="4114709" cy="440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REVENUE STREAMS</a:t>
              </a:r>
            </a:p>
          </p:txBody>
        </p: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2EB4668A-E53A-294F-46F8-347C4F4D66C0}"/>
                </a:ext>
              </a:extLst>
            </p:cNvPr>
            <p:cNvGrpSpPr/>
            <p:nvPr/>
          </p:nvGrpSpPr>
          <p:grpSpPr>
            <a:xfrm>
              <a:off x="451409" y="4989545"/>
              <a:ext cx="9548056" cy="3347730"/>
              <a:chOff x="89070" y="-688602"/>
              <a:chExt cx="1883975" cy="660558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1EB06EC9-3EDB-8F92-A09C-8A7686CF1D3A}"/>
                  </a:ext>
                </a:extLst>
              </p:cNvPr>
              <p:cNvSpPr/>
              <p:nvPr/>
            </p:nvSpPr>
            <p:spPr>
              <a:xfrm>
                <a:off x="89070" y="-688602"/>
                <a:ext cx="1883975" cy="660558"/>
              </a:xfrm>
              <a:custGeom>
                <a:avLst/>
                <a:gdLst/>
                <a:ahLst/>
                <a:cxnLst/>
                <a:rect l="l" t="t" r="r" b="b"/>
                <a:pathLst>
                  <a:path w="2198521" h="391638">
                    <a:moveTo>
                      <a:pt x="0" y="0"/>
                    </a:moveTo>
                    <a:lnTo>
                      <a:pt x="2198521" y="0"/>
                    </a:lnTo>
                    <a:lnTo>
                      <a:pt x="2198521" y="391638"/>
                    </a:lnTo>
                    <a:lnTo>
                      <a:pt x="0" y="391638"/>
                    </a:ln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BFC8D076-7BE9-E4DB-83EE-DAE87C119C10}"/>
                </a:ext>
              </a:extLst>
            </p:cNvPr>
            <p:cNvGrpSpPr/>
            <p:nvPr/>
          </p:nvGrpSpPr>
          <p:grpSpPr>
            <a:xfrm>
              <a:off x="12212618" y="4989545"/>
              <a:ext cx="10136157" cy="3427784"/>
              <a:chOff x="155360" y="-688602"/>
              <a:chExt cx="2000016" cy="676354"/>
            </a:xfrm>
          </p:grpSpPr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386BE14E-A09F-89C9-81FD-901B5DA9BEB9}"/>
                  </a:ext>
                </a:extLst>
              </p:cNvPr>
              <p:cNvSpPr/>
              <p:nvPr/>
            </p:nvSpPr>
            <p:spPr>
              <a:xfrm>
                <a:off x="155360" y="-688602"/>
                <a:ext cx="2000016" cy="676354"/>
              </a:xfrm>
              <a:custGeom>
                <a:avLst/>
                <a:gdLst/>
                <a:ahLst/>
                <a:cxnLst/>
                <a:rect l="l" t="t" r="r" b="b"/>
                <a:pathLst>
                  <a:path w="2254380" h="391638">
                    <a:moveTo>
                      <a:pt x="0" y="0"/>
                    </a:moveTo>
                    <a:lnTo>
                      <a:pt x="2254380" y="0"/>
                    </a:lnTo>
                    <a:lnTo>
                      <a:pt x="2254380" y="391638"/>
                    </a:lnTo>
                    <a:lnTo>
                      <a:pt x="0" y="391638"/>
                    </a:ln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9" name="TextBox 49">
              <a:extLst>
                <a:ext uri="{FF2B5EF4-FFF2-40B4-BE49-F238E27FC236}">
                  <a16:creationId xmlns:a16="http://schemas.microsoft.com/office/drawing/2014/main" id="{7095144E-D1EB-A3D1-88B9-A2A82CA27F2B}"/>
                </a:ext>
              </a:extLst>
            </p:cNvPr>
            <p:cNvSpPr txBox="1"/>
            <p:nvPr/>
          </p:nvSpPr>
          <p:spPr>
            <a:xfrm>
              <a:off x="4009250" y="5524738"/>
              <a:ext cx="4325080" cy="440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ECO-SOCIAL COSTS</a:t>
              </a:r>
            </a:p>
          </p:txBody>
        </p:sp>
        <p:sp>
          <p:nvSpPr>
            <p:cNvPr id="50" name="TextBox 50">
              <a:extLst>
                <a:ext uri="{FF2B5EF4-FFF2-40B4-BE49-F238E27FC236}">
                  <a16:creationId xmlns:a16="http://schemas.microsoft.com/office/drawing/2014/main" id="{9BF23F60-C6D2-3E7A-D8DA-4D752A3F3605}"/>
                </a:ext>
              </a:extLst>
            </p:cNvPr>
            <p:cNvSpPr txBox="1"/>
            <p:nvPr/>
          </p:nvSpPr>
          <p:spPr>
            <a:xfrm>
              <a:off x="16052043" y="5537658"/>
              <a:ext cx="4325080" cy="440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ECO-SOCIAL BENEFITS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C505F52-6E69-B50B-0E0C-45E9B3D46E9A}"/>
              </a:ext>
            </a:extLst>
          </p:cNvPr>
          <p:cNvSpPr txBox="1"/>
          <p:nvPr/>
        </p:nvSpPr>
        <p:spPr>
          <a:xfrm>
            <a:off x="10013636" y="8477040"/>
            <a:ext cx="554697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9174612-9F8B-4A7E-FFCE-1A1EB6BDAAA3}"/>
              </a:ext>
            </a:extLst>
          </p:cNvPr>
          <p:cNvSpPr txBox="1"/>
          <p:nvPr/>
        </p:nvSpPr>
        <p:spPr>
          <a:xfrm>
            <a:off x="11118069" y="6635312"/>
            <a:ext cx="554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490C09-5FBC-81DD-E6BA-0439D7BF827D}"/>
              </a:ext>
            </a:extLst>
          </p:cNvPr>
          <p:cNvSpPr txBox="1"/>
          <p:nvPr/>
        </p:nvSpPr>
        <p:spPr>
          <a:xfrm>
            <a:off x="10127120" y="7258973"/>
            <a:ext cx="8326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Increased community livelihood</a:t>
            </a:r>
          </a:p>
          <a:p>
            <a:pPr marL="285750" indent="-285750">
              <a:buFontTx/>
              <a:buChar char="-"/>
            </a:pPr>
            <a:r>
              <a:rPr lang="en-US" dirty="0"/>
              <a:t>Reduced palm oil waste</a:t>
            </a:r>
          </a:p>
          <a:p>
            <a:pPr marL="285750" indent="-285750">
              <a:buFontTx/>
              <a:buChar char="-"/>
            </a:pPr>
            <a:r>
              <a:rPr lang="en-US" dirty="0"/>
              <a:t>Increased soil nutrient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Increased food production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B3F7AA-D1C4-E881-31E0-2D7E8D2BDBFB}"/>
              </a:ext>
            </a:extLst>
          </p:cNvPr>
          <p:cNvSpPr txBox="1"/>
          <p:nvPr/>
        </p:nvSpPr>
        <p:spPr>
          <a:xfrm>
            <a:off x="1552371" y="7322878"/>
            <a:ext cx="6088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Toxicity to soil organisms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- Contamination of ground and surface 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- Health concerns for farmers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ADF1B6F-A308-25EF-FD13-A11FC06AE5CC}"/>
              </a:ext>
            </a:extLst>
          </p:cNvPr>
          <p:cNvSpPr txBox="1"/>
          <p:nvPr/>
        </p:nvSpPr>
        <p:spPr>
          <a:xfrm>
            <a:off x="10127120" y="3456787"/>
            <a:ext cx="8326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Bio-nano fertilizer sales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Procurement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Royalty</a:t>
            </a:r>
          </a:p>
          <a:p>
            <a:pPr marL="285750" indent="-285750">
              <a:buFontTx/>
              <a:buChar char="-"/>
            </a:pPr>
            <a:r>
              <a:rPr lang="en-US" dirty="0"/>
              <a:t>Training and services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25C3A9B-A09C-A0D3-0EBA-EE6D665C2ED4}"/>
              </a:ext>
            </a:extLst>
          </p:cNvPr>
          <p:cNvSpPr txBox="1"/>
          <p:nvPr/>
        </p:nvSpPr>
        <p:spPr>
          <a:xfrm>
            <a:off x="1552371" y="3575504"/>
            <a:ext cx="6141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Bio-nano fertilizers made from chitosan by utilizing oil palm waste in supporting to improve soil nutrient, food production and increase community livelihood.</a:t>
            </a:r>
          </a:p>
        </p:txBody>
      </p:sp>
      <p:pic>
        <p:nvPicPr>
          <p:cNvPr id="8" name="Picture 7" descr="A logo with a sphere and rings&#10;&#10;AI-generated content may be incorrect.">
            <a:extLst>
              <a:ext uri="{FF2B5EF4-FFF2-40B4-BE49-F238E27FC236}">
                <a16:creationId xmlns:a16="http://schemas.microsoft.com/office/drawing/2014/main" id="{F15EE10C-AC47-9562-59A9-2FFD70B8F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4" y="1223838"/>
            <a:ext cx="2291957" cy="205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2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C0ACD8-BAB3-436B-A5AE-1BD2A1FDD016}"/>
              </a:ext>
            </a:extLst>
          </p:cNvPr>
          <p:cNvSpPr txBox="1"/>
          <p:nvPr/>
        </p:nvSpPr>
        <p:spPr>
          <a:xfrm>
            <a:off x="1162050" y="5143500"/>
            <a:ext cx="15963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References</a:t>
            </a:r>
            <a:endParaRPr lang="en-US" sz="2400" b="1" dirty="0"/>
          </a:p>
          <a:p>
            <a:pPr algn="just"/>
            <a:r>
              <a:rPr lang="en-US" sz="2400" dirty="0"/>
              <a:t>- Developing a Sustainable Business Model For Bio-Nano Fertilizers to Enhance Peatland Agriculture and Environmental Sustainability, VL  - 6, DO  - 10.17358/brcs.6.1.163, JO  - Business Review and Case Studies</a:t>
            </a:r>
          </a:p>
          <a:p>
            <a:pPr algn="just"/>
            <a:r>
              <a:rPr lang="en-US" sz="2400" dirty="0"/>
              <a:t>- https://businessmodelcanvas.guru/en/sustainable-business-model-canvas/</a:t>
            </a:r>
          </a:p>
        </p:txBody>
      </p:sp>
      <p:pic>
        <p:nvPicPr>
          <p:cNvPr id="4" name="Picture 3" descr="A logo with a sphere and rings&#10;&#10;AI-generated content may be incorrect.">
            <a:extLst>
              <a:ext uri="{FF2B5EF4-FFF2-40B4-BE49-F238E27FC236}">
                <a16:creationId xmlns:a16="http://schemas.microsoft.com/office/drawing/2014/main" id="{226DE56F-9380-86A2-5BE7-CBD822CC8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86" y="1066912"/>
            <a:ext cx="4306828" cy="386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31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1032</Words>
  <Application>Microsoft Office PowerPoint</Application>
  <PresentationFormat>Custom</PresentationFormat>
  <Paragraphs>144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29LT Azer Thin</vt:lpstr>
      <vt:lpstr>Arial</vt:lpstr>
      <vt:lpstr>Poppins Medium</vt:lpstr>
      <vt:lpstr>Ara Hamah AlThawra</vt:lpstr>
      <vt:lpstr>29LT Zarid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Canvas orange</dc:title>
  <dc:creator>Lenovo</dc:creator>
  <cp:lastModifiedBy>seyyed milad abrishamifar</cp:lastModifiedBy>
  <cp:revision>30</cp:revision>
  <dcterms:created xsi:type="dcterms:W3CDTF">2006-08-16T00:00:00Z</dcterms:created>
  <dcterms:modified xsi:type="dcterms:W3CDTF">2025-08-11T07:47:43Z</dcterms:modified>
  <dc:identifier>DAGB0yQIYpk</dc:identifier>
</cp:coreProperties>
</file>